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85"/>
  </p:notesMasterIdLst>
  <p:sldIdLst>
    <p:sldId id="256" r:id="rId5"/>
    <p:sldId id="421" r:id="rId6"/>
    <p:sldId id="422" r:id="rId7"/>
    <p:sldId id="285" r:id="rId8"/>
    <p:sldId id="286" r:id="rId9"/>
    <p:sldId id="328" r:id="rId10"/>
    <p:sldId id="318" r:id="rId11"/>
    <p:sldId id="434" r:id="rId12"/>
    <p:sldId id="329" r:id="rId13"/>
    <p:sldId id="330" r:id="rId14"/>
    <p:sldId id="331" r:id="rId15"/>
    <p:sldId id="355" r:id="rId16"/>
    <p:sldId id="332" r:id="rId17"/>
    <p:sldId id="364" r:id="rId18"/>
    <p:sldId id="36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35" r:id="rId27"/>
    <p:sldId id="337" r:id="rId28"/>
    <p:sldId id="338" r:id="rId29"/>
    <p:sldId id="411" r:id="rId30"/>
    <p:sldId id="414" r:id="rId31"/>
    <p:sldId id="431" r:id="rId32"/>
    <p:sldId id="432" r:id="rId33"/>
    <p:sldId id="377" r:id="rId34"/>
    <p:sldId id="372" r:id="rId35"/>
    <p:sldId id="374" r:id="rId36"/>
    <p:sldId id="373" r:id="rId37"/>
    <p:sldId id="407" r:id="rId38"/>
    <p:sldId id="408" r:id="rId39"/>
    <p:sldId id="412" r:id="rId40"/>
    <p:sldId id="409" r:id="rId41"/>
    <p:sldId id="375" r:id="rId42"/>
    <p:sldId id="340" r:id="rId43"/>
    <p:sldId id="427" r:id="rId44"/>
    <p:sldId id="429" r:id="rId45"/>
    <p:sldId id="378" r:id="rId46"/>
    <p:sldId id="379" r:id="rId47"/>
    <p:sldId id="380" r:id="rId48"/>
    <p:sldId id="381" r:id="rId49"/>
    <p:sldId id="382" r:id="rId50"/>
    <p:sldId id="436" r:id="rId51"/>
    <p:sldId id="383" r:id="rId52"/>
    <p:sldId id="387" r:id="rId53"/>
    <p:sldId id="437" r:id="rId54"/>
    <p:sldId id="438" r:id="rId55"/>
    <p:sldId id="439" r:id="rId56"/>
    <p:sldId id="440" r:id="rId57"/>
    <p:sldId id="441" r:id="rId58"/>
    <p:sldId id="384" r:id="rId59"/>
    <p:sldId id="385" r:id="rId60"/>
    <p:sldId id="415" r:id="rId61"/>
    <p:sldId id="396" r:id="rId62"/>
    <p:sldId id="397" r:id="rId63"/>
    <p:sldId id="398" r:id="rId64"/>
    <p:sldId id="442" r:id="rId65"/>
    <p:sldId id="443" r:id="rId66"/>
    <p:sldId id="389" r:id="rId67"/>
    <p:sldId id="390" r:id="rId68"/>
    <p:sldId id="394" r:id="rId69"/>
    <p:sldId id="393" r:id="rId70"/>
    <p:sldId id="399" r:id="rId71"/>
    <p:sldId id="400" r:id="rId72"/>
    <p:sldId id="401" r:id="rId73"/>
    <p:sldId id="405" r:id="rId74"/>
    <p:sldId id="402" r:id="rId75"/>
    <p:sldId id="350" r:id="rId76"/>
    <p:sldId id="403" r:id="rId77"/>
    <p:sldId id="406" r:id="rId78"/>
    <p:sldId id="433" r:id="rId79"/>
    <p:sldId id="435" r:id="rId80"/>
    <p:sldId id="418" r:id="rId81"/>
    <p:sldId id="419" r:id="rId82"/>
    <p:sldId id="425" r:id="rId83"/>
    <p:sldId id="423" r:id="rId8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94660"/>
  </p:normalViewPr>
  <p:slideViewPr>
    <p:cSldViewPr>
      <p:cViewPr>
        <p:scale>
          <a:sx n="119" d="100"/>
          <a:sy n="119" d="100"/>
        </p:scale>
        <p:origin x="-250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D57D-925F-4601-97A4-FE559B3DCDBE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20B50-2965-49FE-AB2D-6C6D8963235B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2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C0C81-81A3-4E74-9F1D-E0552869561A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6521D-5EC8-4F48-9B62-1AE586DEB29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FD8E-D157-4667-8797-53811A169691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C2FBF-88D2-4A6F-97C7-DE64B075DC06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32CE-8C22-46DD-9E56-B133713D0DE4}" type="datetime1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C24C-78B9-4809-98B2-B37E8A8767D9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5DDA-96C3-4ED1-B992-196F49098FA6}" type="datetime1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061B-45A6-493A-B614-7750108B357C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3A0F-BCDB-4485-81AE-7BF1AEC18796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1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FA4D-FD8F-45EB-B9DA-A72B4DFD231D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0955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Module</a:t>
            </a:r>
            <a:r>
              <a:rPr lang="en-IN" dirty="0" smtClean="0"/>
              <a:t> </a:t>
            </a:r>
            <a:r>
              <a:rPr lang="en-IN" b="1" dirty="0" smtClean="0"/>
              <a:t>1</a:t>
            </a:r>
          </a:p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b="1" dirty="0" smtClean="0"/>
              <a:t>Introduction and Overview of Computer Architecture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04800" y="1279089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Introduction to computer systems - Overview of Organization and Architecture </a:t>
            </a:r>
            <a:r>
              <a:rPr lang="en-US" dirty="0" smtClean="0">
                <a:latin typeface="TimesNewRomanPSMT"/>
              </a:rPr>
              <a:t>–Functional components </a:t>
            </a:r>
            <a:r>
              <a:rPr lang="en-US" dirty="0">
                <a:latin typeface="TimesNewRomanPSMT"/>
              </a:rPr>
              <a:t>of a computer -Registers and register files-Interconnection of </a:t>
            </a:r>
            <a:r>
              <a:rPr lang="en-US" dirty="0" smtClean="0">
                <a:latin typeface="TimesNewRomanPSMT"/>
              </a:rPr>
              <a:t>components- Organization </a:t>
            </a:r>
            <a:r>
              <a:rPr lang="en-US" dirty="0">
                <a:latin typeface="TimesNewRomanPSMT"/>
              </a:rPr>
              <a:t>of the von Neumann machine and Harvard architecture-Performance of processor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0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1"/>
            <a:ext cx="7848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What is computer architecture?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46062" y="1200150"/>
            <a:ext cx="82121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>
              <a:buFont typeface="Arial" pitchFamily="34" charset="0"/>
              <a:buChar char="•"/>
            </a:pPr>
            <a:r>
              <a:rPr lang="en-US" dirty="0" smtClean="0"/>
              <a:t> Computer architecture deals with the functionality of every hardware unit of a CPU. i.e. what a specific hardware unit works in a computer</a:t>
            </a:r>
          </a:p>
          <a:p>
            <a:pPr marL="91440" algn="just">
              <a:buFont typeface="Arial" pitchFamily="34" charset="0"/>
              <a:buChar char="•"/>
            </a:pPr>
            <a:r>
              <a:rPr lang="en-US" dirty="0"/>
              <a:t>Computer architecture is a specification detailing how a set of software and hardware technology standards interact to form a computer system or platform.</a:t>
            </a:r>
            <a:endParaRPr lang="en-US" dirty="0" smtClean="0"/>
          </a:p>
          <a:p>
            <a:pPr marL="91440" algn="just">
              <a:buFont typeface="Arial" pitchFamily="34" charset="0"/>
              <a:buChar char="•"/>
            </a:pPr>
            <a:r>
              <a:rPr lang="en-US" dirty="0" smtClean="0"/>
              <a:t> It refers to the system attributes visible to a user and what is the direct impact of these attributes on the program execution.</a:t>
            </a:r>
          </a:p>
          <a:p>
            <a:pPr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Introduction to Compute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57550"/>
            <a:ext cx="55911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7086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What is computer organization?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74288" y="1200150"/>
            <a:ext cx="7772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>
              <a:buFont typeface="Arial" pitchFamily="34" charset="0"/>
              <a:buChar char="•"/>
            </a:pPr>
            <a:r>
              <a:rPr lang="en-US" sz="2400" dirty="0" smtClean="0"/>
              <a:t> Computer organization deals with the implementation of every hardware unit of a CPU. i.e. how a specific hardware unit works in a computer</a:t>
            </a:r>
          </a:p>
          <a:p>
            <a:pPr marL="91440" algn="just">
              <a:buFont typeface="Arial" pitchFamily="34" charset="0"/>
              <a:buChar char="•"/>
            </a:pPr>
            <a:endParaRPr lang="en-US" sz="2400" dirty="0" smtClean="0"/>
          </a:p>
          <a:p>
            <a:pPr marL="91440" algn="just">
              <a:buFont typeface="Arial" pitchFamily="34" charset="0"/>
              <a:buChar char="•"/>
            </a:pPr>
            <a:r>
              <a:rPr lang="en-US" sz="2400" dirty="0" smtClean="0"/>
              <a:t> It refers to the operational units of the hardware device and interconnections between various hardware devices realize the architectural specifications.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troduction Computer Organization and Architecture: Lesson pp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73832"/>
            <a:ext cx="9448800" cy="53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1125"/>
            <a:ext cx="4800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Functions of a computer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20015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/>
            <a:r>
              <a:rPr lang="en-US" sz="2400" dirty="0" smtClean="0"/>
              <a:t>There are 4 basic functions. They are: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Processing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Storage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Movement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Controlling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50"/>
            <a:ext cx="70104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Functional components of a computer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276349"/>
            <a:ext cx="487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/>
            <a:r>
              <a:rPr lang="en-US" sz="2400" dirty="0" smtClean="0"/>
              <a:t>There are 4 functional components of a computer. They are: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CPU (Central Processing Unit)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Main memory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I/O (Input/output)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System interconnection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26" y="1123950"/>
            <a:ext cx="39054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1"/>
            <a:ext cx="68199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Functional components of a computer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8600" y="1146252"/>
            <a:ext cx="8001000" cy="3886200"/>
            <a:chOff x="228600" y="1123950"/>
            <a:chExt cx="8001000" cy="3886200"/>
          </a:xfrm>
        </p:grpSpPr>
        <p:sp>
          <p:nvSpPr>
            <p:cNvPr id="7" name="Rectangle 6"/>
            <p:cNvSpPr/>
            <p:nvPr/>
          </p:nvSpPr>
          <p:spPr>
            <a:xfrm>
              <a:off x="228600" y="20383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Input</a:t>
              </a:r>
              <a:endParaRPr lang="en-US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72200" y="21145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Output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76600" y="1123950"/>
              <a:ext cx="20574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5200" y="12763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ALU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05200" y="20383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Control Unit</a:t>
              </a:r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05200" y="28765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Registers</a:t>
              </a:r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6600" y="43243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Memory</a:t>
              </a:r>
              <a:endParaRPr lang="en-US" b="1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286000" y="2190750"/>
              <a:ext cx="9906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334000" y="2190750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sp>
          <p:nvSpPr>
            <p:cNvPr id="16" name="Right Arrow 15"/>
            <p:cNvSpPr/>
            <p:nvPr/>
          </p:nvSpPr>
          <p:spPr>
            <a:xfrm rot="16200000">
              <a:off x="3886200" y="3790950"/>
              <a:ext cx="685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810000" y="188595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3772694" y="2685256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4457700" y="268605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H="1" flipV="1">
              <a:off x="4496594" y="188515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924300" y="7923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92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33351"/>
            <a:ext cx="4038601" cy="474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0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175"/>
            <a:ext cx="43434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0025"/>
            <a:ext cx="38862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228600"/>
            <a:ext cx="59340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7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14300"/>
            <a:ext cx="48101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0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614"/>
            <a:ext cx="7315200" cy="865573"/>
          </a:xfrm>
        </p:spPr>
        <p:txBody>
          <a:bodyPr/>
          <a:lstStyle/>
          <a:p>
            <a:r>
              <a:rPr lang="en-US" b="1" dirty="0"/>
              <a:t>Text Book(s)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0782" y="1485900"/>
            <a:ext cx="5354782" cy="3291840"/>
          </a:xfrm>
        </p:spPr>
        <p:txBody>
          <a:bodyPr>
            <a:normAutofit/>
          </a:bodyPr>
          <a:lstStyle/>
          <a:p>
            <a:r>
              <a:rPr lang="en-US" sz="2000" dirty="0"/>
              <a:t>David A. Patterson and . John L. Hennessy ―Computer Organization and Design-The Hardware/Software Interface‖ 5th edition, Morgan Kaufmann, 2011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Carl </a:t>
            </a:r>
            <a:r>
              <a:rPr lang="en-US" sz="2000" dirty="0" err="1"/>
              <a:t>Hamacher</a:t>
            </a:r>
            <a:r>
              <a:rPr lang="en-US" sz="2000" dirty="0"/>
              <a:t>, </a:t>
            </a:r>
            <a:r>
              <a:rPr lang="en-US" sz="2000" dirty="0" err="1"/>
              <a:t>Zvonko</a:t>
            </a:r>
            <a:r>
              <a:rPr lang="en-US" sz="2000" dirty="0"/>
              <a:t> </a:t>
            </a:r>
            <a:r>
              <a:rPr lang="en-US" sz="2000" dirty="0" err="1"/>
              <a:t>Vranesic</a:t>
            </a:r>
            <a:r>
              <a:rPr lang="en-US" sz="2000" dirty="0"/>
              <a:t>, </a:t>
            </a:r>
            <a:r>
              <a:rPr lang="en-US" sz="2000" dirty="0" err="1"/>
              <a:t>Safwat</a:t>
            </a:r>
            <a:r>
              <a:rPr lang="en-US" sz="2000" dirty="0"/>
              <a:t> </a:t>
            </a:r>
            <a:r>
              <a:rPr lang="en-US" sz="2000" dirty="0" err="1"/>
              <a:t>Zaky</a:t>
            </a:r>
            <a:r>
              <a:rPr lang="en-US" sz="2000" dirty="0"/>
              <a:t>, Computer organization, Mc </a:t>
            </a:r>
            <a:r>
              <a:rPr lang="en-US" sz="2000" dirty="0" err="1"/>
              <a:t>Graw</a:t>
            </a:r>
            <a:r>
              <a:rPr lang="en-US" sz="2000" dirty="0"/>
              <a:t> Hill, Fifth edition ,Reprint 2011.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D643-403A-4D16-B976-3455FD725FB0}" type="datetime3">
              <a:rPr lang="en-US" smtClean="0"/>
              <a:t>15 December 2021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1614"/>
            <a:ext cx="2895600" cy="255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94710"/>
            <a:ext cx="29510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6213"/>
            <a:ext cx="61722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0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3363"/>
            <a:ext cx="64008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0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3837"/>
            <a:ext cx="63627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133350"/>
            <a:ext cx="24384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CPU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429000" y="819150"/>
            <a:ext cx="502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ALU (Arithmetic  &amp; Logic Unit):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This unit performs the data processing functions of a computer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Control unit: 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Coordinates the tasks between the computer components.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It takes the data from input devices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Sends the input to processing units 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Transmits the final result/data to output devices.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Registers</a:t>
            </a:r>
            <a:r>
              <a:rPr lang="en-US" dirty="0" smtClean="0"/>
              <a:t>: This is a storage unit  within the CPU. The data in this unit is collected from the higher memory components (i.e. cache).</a:t>
            </a:r>
          </a:p>
          <a:p>
            <a:pPr algn="just"/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8115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33350"/>
            <a:ext cx="34290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Input unit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</a:t>
            </a:r>
            <a:r>
              <a:rPr lang="en-GB" sz="2200" dirty="0" smtClean="0"/>
              <a:t>Input units are used to provide the input data to the computer to solve the problem given to the computer.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GB" sz="2200" dirty="0" smtClean="0"/>
              <a:t>The commonly used input devices are shown in the diagram.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81150"/>
            <a:ext cx="356058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33350"/>
            <a:ext cx="34290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Output unit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</a:t>
            </a:r>
            <a:r>
              <a:rPr lang="en-US" sz="2400" dirty="0" smtClean="0"/>
              <a:t>The output devices are used to produce the results which are processed by the computer system.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400" dirty="0" smtClean="0"/>
              <a:t>The most commonly used output devices are shown in the diagram.</a:t>
            </a:r>
            <a:endParaRPr lang="en-GB" sz="24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57350"/>
            <a:ext cx="3429000" cy="256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133350"/>
            <a:ext cx="51054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System interconnection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A</a:t>
            </a:r>
            <a:r>
              <a:rPr lang="en-US" dirty="0" smtClean="0"/>
              <a:t> mechanism that provides for communication among  various components of a computer like CPU, main memory, secondary memory etc.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i="1" dirty="0" smtClean="0"/>
              <a:t>System bus </a:t>
            </a:r>
            <a:r>
              <a:rPr lang="en-US" dirty="0" smtClean="0"/>
              <a:t>is very common mechanism for connecting such components</a:t>
            </a:r>
          </a:p>
          <a:p>
            <a:pPr marL="233363" indent="-233363" algn="just">
              <a:buFont typeface="Wingdings" pitchFamily="2" charset="2"/>
              <a:buChar char="Ø"/>
            </a:pPr>
            <a:endParaRPr lang="en-GB" i="1" dirty="0" smtClean="0"/>
          </a:p>
        </p:txBody>
      </p:sp>
      <p:pic>
        <p:nvPicPr>
          <p:cNvPr id="6" name="Picture 2" descr="Bus (computing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084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9578"/>
            <a:ext cx="7429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955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operating system will be stored </a:t>
            </a:r>
            <a:r>
              <a:rPr lang="en-US" b="1" dirty="0" smtClean="0"/>
              <a:t>inn </a:t>
            </a:r>
            <a:r>
              <a:rPr lang="en-US" b="1" dirty="0" smtClean="0"/>
              <a:t>Computer?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>
                <a:solidFill>
                  <a:srgbClr val="FFFF00"/>
                </a:solidFill>
              </a:rPr>
              <a:t>Post your answer in chat box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052" name="Picture 4" descr="I NEED TO UNDERSTAND DEATH AND THE AFTERLIFE —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743542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operating system will be stored in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resides on your </a:t>
            </a:r>
            <a:r>
              <a:rPr lang="en-US" b="1" dirty="0"/>
              <a:t>Hard Drive</a:t>
            </a:r>
            <a:r>
              <a:rPr lang="en-US" dirty="0"/>
              <a:t>. If you're a Windows user, it's on your C drive by default.</a:t>
            </a:r>
          </a:p>
        </p:txBody>
      </p:sp>
    </p:spTree>
    <p:extLst>
      <p:ext uri="{BB962C8B-B14F-4D97-AF65-F5344CB8AC3E}">
        <p14:creationId xmlns:p14="http://schemas.microsoft.com/office/powerpoint/2010/main" val="4942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/>
          <a:lstStyle/>
          <a:p>
            <a:r>
              <a:rPr lang="en-US" b="1" dirty="0"/>
              <a:t>Reference </a:t>
            </a:r>
            <a:r>
              <a:rPr lang="en-US" b="1" dirty="0" smtClean="0"/>
              <a:t>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81150"/>
            <a:ext cx="5791200" cy="2654645"/>
          </a:xfrm>
        </p:spPr>
        <p:txBody>
          <a:bodyPr/>
          <a:lstStyle/>
          <a:p>
            <a:r>
              <a:rPr lang="en-US" dirty="0"/>
              <a:t>W. Stallings, Computer organization and architecture, Prentice-Hall, 8th edition, 2009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04950"/>
            <a:ext cx="2952750" cy="29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8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1733550"/>
            <a:ext cx="5257800" cy="86557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Functional </a:t>
            </a:r>
            <a:br>
              <a:rPr lang="en-US" sz="4400" dirty="0" smtClean="0"/>
            </a:br>
            <a:r>
              <a:rPr lang="en-US" sz="4400" dirty="0" smtClean="0"/>
              <a:t>Components </a:t>
            </a:r>
            <a:r>
              <a:rPr lang="en-US" sz="4400" dirty="0"/>
              <a:t>of a </a:t>
            </a:r>
            <a:r>
              <a:rPr lang="en-US" sz="4400" dirty="0" smtClean="0"/>
              <a:t>Computer</a:t>
            </a:r>
            <a:endParaRPr lang="en-US" sz="4400" dirty="0"/>
          </a:p>
        </p:txBody>
      </p:sp>
      <p:sp>
        <p:nvSpPr>
          <p:cNvPr id="5" name="AutoShape 6" descr="Old Computer Diagram Wiring Diagram G11 Computer Components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8" descr="What is inside of a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8150"/>
            <a:ext cx="38957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1950"/>
            <a:ext cx="814382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1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150"/>
            <a:ext cx="814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3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49"/>
            <a:ext cx="7696200" cy="402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19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RAM?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7315200" cy="2654645"/>
          </a:xfrm>
        </p:spPr>
        <p:txBody>
          <a:bodyPr/>
          <a:lstStyle/>
          <a:p>
            <a:r>
              <a:rPr lang="en-US" dirty="0"/>
              <a:t>The information stored in this type of memory is lost when the power supply to the PC or laptop is switched off. </a:t>
            </a:r>
          </a:p>
        </p:txBody>
      </p:sp>
      <p:pic>
        <p:nvPicPr>
          <p:cNvPr id="27650" name="Picture 2" descr="https://www.guru99.com/images/2/022220_0619_SRAMvsDRAM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43150"/>
            <a:ext cx="31337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1809750"/>
            <a:ext cx="2743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SRAM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27652" name="Picture 4" descr="https://www.guru99.com/images/2/022220_0619_SRAMvsDRAMK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43150"/>
            <a:ext cx="35147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05400" y="1809749"/>
            <a:ext cx="2743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D</a:t>
            </a:r>
            <a:r>
              <a:rPr lang="en-US" b="1" dirty="0" smtClean="0"/>
              <a:t>RAM</a:t>
            </a:r>
            <a:br>
              <a:rPr lang="en-US" b="1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2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666750"/>
            <a:ext cx="792648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8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7315200" cy="865573"/>
          </a:xfrm>
        </p:spPr>
        <p:txBody>
          <a:bodyPr/>
          <a:lstStyle/>
          <a:p>
            <a:r>
              <a:rPr lang="en-US" dirty="0" smtClean="0"/>
              <a:t>ROM (Read Only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3886200"/>
          </a:xfrm>
        </p:spPr>
        <p:txBody>
          <a:bodyPr>
            <a:noAutofit/>
          </a:bodyPr>
          <a:lstStyle/>
          <a:p>
            <a:r>
              <a:rPr lang="en-US" sz="1400" dirty="0"/>
              <a:t>Read-only memory is a type of non-volatile memory used in computers and other electronic devices.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Data </a:t>
            </a:r>
            <a:r>
              <a:rPr lang="en-US" sz="1400" dirty="0"/>
              <a:t>stored in ROM cannot be electronically modified after the manufacture of the memory device</a:t>
            </a:r>
            <a:r>
              <a:rPr lang="en-US" sz="1400" dirty="0" smtClean="0"/>
              <a:t>. </a:t>
            </a:r>
          </a:p>
          <a:p>
            <a:endParaRPr lang="en-US" sz="1400" dirty="0"/>
          </a:p>
          <a:p>
            <a:r>
              <a:rPr lang="en-US" sz="1400" dirty="0" smtClean="0"/>
              <a:t>Data </a:t>
            </a:r>
            <a:r>
              <a:rPr lang="en-US" sz="1400" dirty="0"/>
              <a:t>stored in ROM is retained even after the computer is turned off </a:t>
            </a:r>
            <a:r>
              <a:rPr lang="en-US" sz="1400" dirty="0" err="1"/>
              <a:t>ie</a:t>
            </a:r>
            <a:r>
              <a:rPr lang="en-US" sz="1400" dirty="0"/>
              <a:t>, non-volatile. </a:t>
            </a:r>
            <a:r>
              <a:rPr lang="en-US" sz="1400" dirty="0" smtClean="0"/>
              <a:t> Types of ROM:</a:t>
            </a:r>
          </a:p>
          <a:p>
            <a:endParaRPr lang="en-US" sz="1400" dirty="0" smtClean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is written after the memory chip has been created. It is non-volatile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Erasable 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on this non-volatile memory chip can be erased by exposing it to high-intensity UV light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Electrically Erasable 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on this non-volatile memory chip can be electrically erased using field electron emission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Mask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in which the data is written during the manufacturing of the memory chip.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5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2" descr="10 Differences Between RAM and ROM ~ BZU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338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850465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2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CPU and The Memory. Memory: | by Esmery Corniel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3351"/>
            <a:ext cx="8001000" cy="49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606" y="13052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Access 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070" y="3682484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"/>
            <a:ext cx="8077200" cy="2266950"/>
          </a:xfrm>
        </p:spPr>
        <p:txBody>
          <a:bodyPr>
            <a:noAutofit/>
          </a:bodyPr>
          <a:lstStyle/>
          <a:p>
            <a:r>
              <a:rPr lang="en-IN" b="1" dirty="0" smtClean="0"/>
              <a:t>Introduction to computer systems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9751"/>
            <a:ext cx="8153400" cy="2922270"/>
          </a:xfrm>
        </p:spPr>
        <p:txBody>
          <a:bodyPr/>
          <a:lstStyle/>
          <a:p>
            <a:pPr algn="just"/>
            <a:r>
              <a:rPr lang="en-US" dirty="0" smtClean="0"/>
              <a:t>A computer system is a  </a:t>
            </a:r>
            <a:r>
              <a:rPr lang="en-US" i="1" dirty="0" smtClean="0"/>
              <a:t>electronic device </a:t>
            </a:r>
          </a:p>
          <a:p>
            <a:pPr algn="just"/>
            <a:r>
              <a:rPr lang="en-US" dirty="0" smtClean="0"/>
              <a:t>This device takes the input from the user, process the given input as per the requirement of the user and produces the output to the user in a meaningful manner</a:t>
            </a:r>
          </a:p>
        </p:txBody>
      </p:sp>
    </p:spTree>
    <p:extLst>
      <p:ext uri="{BB962C8B-B14F-4D97-AF65-F5344CB8AC3E}">
        <p14:creationId xmlns:p14="http://schemas.microsoft.com/office/powerpoint/2010/main" val="16334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your computer is turned on how the Operating System will start its functionality???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00350"/>
            <a:ext cx="7315200" cy="2654645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Post </a:t>
            </a:r>
            <a:r>
              <a:rPr lang="en-US" sz="3200" b="1" dirty="0">
                <a:solidFill>
                  <a:srgbClr val="FFFF00"/>
                </a:solidFill>
              </a:rPr>
              <a:t>your answer in chat box</a:t>
            </a:r>
            <a:endParaRPr lang="en-US" dirty="0"/>
          </a:p>
        </p:txBody>
      </p:sp>
      <p:pic>
        <p:nvPicPr>
          <p:cNvPr id="4" name="Picture 4" descr="I NEED TO UNDERSTAND DEATH AND THE AFTERLIFE —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09750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>
            <a:noAutofit/>
          </a:bodyPr>
          <a:lstStyle/>
          <a:p>
            <a:r>
              <a:rPr lang="en-US" sz="2800" dirty="0"/>
              <a:t>When your computer is turned on how the Operating System will start its functionality???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14550"/>
            <a:ext cx="4191000" cy="2654645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computer is turned on, the </a:t>
            </a:r>
            <a:r>
              <a:rPr lang="en-US" dirty="0" smtClean="0"/>
              <a:t>BIOS </a:t>
            </a:r>
            <a:r>
              <a:rPr lang="en-US" dirty="0"/>
              <a:t>activates the disk drives where it find the first piece of operating system : </a:t>
            </a:r>
            <a:r>
              <a:rPr lang="en-US" b="1" dirty="0"/>
              <a:t>Bootstrap Loader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Bootstrap Loader is a small program which loads the operating system into memory and allow it's operation.</a:t>
            </a:r>
          </a:p>
        </p:txBody>
      </p:sp>
      <p:pic>
        <p:nvPicPr>
          <p:cNvPr id="1026" name="Picture 2" descr="BIOS Full Form - JavaTportal | Isometric, Computer vector, Graphic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8409" r="12159" b="6772"/>
          <a:stretch/>
        </p:blipFill>
        <p:spPr bwMode="auto">
          <a:xfrm>
            <a:off x="4509654" y="1911927"/>
            <a:ext cx="4634346" cy="32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0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0383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Interconnection of </a:t>
            </a:r>
            <a:r>
              <a:rPr lang="en-US" sz="5400" dirty="0" smtClean="0"/>
              <a:t>components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050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1950"/>
            <a:ext cx="845314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04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5750"/>
            <a:ext cx="84582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8150"/>
            <a:ext cx="6934200" cy="443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87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750"/>
            <a:ext cx="7239000" cy="465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9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3" y="514350"/>
            <a:ext cx="889136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3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r="3660" b="9896"/>
          <a:stretch/>
        </p:blipFill>
        <p:spPr bwMode="auto">
          <a:xfrm>
            <a:off x="468923" y="36195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7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" y="133350"/>
            <a:ext cx="9122044" cy="436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Bus (computing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0975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150"/>
            <a:ext cx="7391400" cy="914399"/>
          </a:xfrm>
        </p:spPr>
        <p:txBody>
          <a:bodyPr>
            <a:normAutofit/>
          </a:bodyPr>
          <a:lstStyle/>
          <a:p>
            <a:r>
              <a:rPr lang="en-IN" b="1" dirty="0" smtClean="0"/>
              <a:t>Introduction to computer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33550"/>
            <a:ext cx="8001000" cy="2438400"/>
          </a:xfrm>
        </p:spPr>
        <p:txBody>
          <a:bodyPr/>
          <a:lstStyle/>
          <a:p>
            <a:pPr algn="just"/>
            <a:r>
              <a:rPr lang="en-IN" dirty="0" smtClean="0"/>
              <a:t>An user interacts with computer system with the help of application software and this application software takes the input from the user</a:t>
            </a:r>
          </a:p>
          <a:p>
            <a:pPr algn="just"/>
            <a:r>
              <a:rPr lang="en-IN" dirty="0" smtClean="0"/>
              <a:t>Application software communicates with the operating system for required operation of the user, finally returns the results to the output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17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23875"/>
            <a:ext cx="880110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2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209550"/>
            <a:ext cx="882491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01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96888"/>
            <a:ext cx="888523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676275"/>
            <a:ext cx="8855075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31813"/>
            <a:ext cx="8885237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8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Registers and register files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08000"/>
            <a:ext cx="8847137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2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315200" cy="865573"/>
          </a:xfrm>
        </p:spPr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153400" cy="265464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Register is a very fast computer memory, used to store data/instruction in-execution.</a:t>
            </a:r>
          </a:p>
          <a:p>
            <a:pPr algn="just"/>
            <a:r>
              <a:rPr lang="en-US" dirty="0"/>
              <a:t>A Register consists of a group of flip-flops and gates that effect their transition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 Register constructed with four D-type flip-flops and a common clock pulse output.</a:t>
            </a:r>
          </a:p>
          <a:p>
            <a:pPr algn="just"/>
            <a:endParaRPr lang="en-US" dirty="0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42" y="2924175"/>
            <a:ext cx="570075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7315200" cy="1275841"/>
          </a:xfrm>
        </p:spPr>
        <p:txBody>
          <a:bodyPr>
            <a:normAutofit/>
          </a:bodyPr>
          <a:lstStyle/>
          <a:p>
            <a:r>
              <a:rPr lang="en-US" b="1" dirty="0"/>
              <a:t>D-type Flip-Flop Circuit</a:t>
            </a:r>
            <a:br>
              <a:rPr lang="en-US" b="1" dirty="0"/>
            </a:b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29" y="3381783"/>
            <a:ext cx="3352800" cy="161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9" y="771270"/>
            <a:ext cx="6705599" cy="261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1276350"/>
            <a:ext cx="8610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lnSpc>
                <a:spcPct val="200000"/>
              </a:lnSpc>
            </a:pPr>
            <a:r>
              <a:rPr lang="en-GB" sz="2200" dirty="0" smtClean="0"/>
              <a:t>	    </a:t>
            </a:r>
            <a:r>
              <a:rPr lang="en-US" sz="2200" dirty="0" smtClean="0"/>
              <a:t>Registers have 3 specific roles: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User visible registers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Condition code registers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Control and status registers</a:t>
            </a:r>
            <a:endParaRPr lang="en-US" sz="2200" b="1" dirty="0">
              <a:solidFill>
                <a:schemeClr val="tx2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endParaRPr lang="en-US" dirty="0" smtClean="0"/>
          </a:p>
          <a:p>
            <a:pPr marL="233363" indent="-233363" algn="just">
              <a:lnSpc>
                <a:spcPct val="200000"/>
              </a:lnSpc>
              <a:buFont typeface="Wingdings" pitchFamily="2" charset="2"/>
              <a:buChar char="Ø"/>
            </a:pP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9913"/>
            <a:ext cx="88392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17345"/>
            <a:ext cx="84201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5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5257800" cy="914399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Introduction to computer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5638800" cy="2438400"/>
          </a:xfrm>
        </p:spPr>
        <p:txBody>
          <a:bodyPr/>
          <a:lstStyle/>
          <a:p>
            <a:pPr algn="just"/>
            <a:r>
              <a:rPr lang="en-IN" dirty="0" smtClean="0"/>
              <a:t>Any computer consists of hardware components as well as software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17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JZ JNZ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ADD AL,BL</a:t>
            </a:r>
          </a:p>
          <a:p>
            <a:pPr marL="0" indent="0">
              <a:buNone/>
            </a:pPr>
            <a:r>
              <a:rPr lang="en-US" dirty="0" smtClean="0"/>
              <a:t>ADD BL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58800"/>
            <a:ext cx="8847137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818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5751"/>
            <a:ext cx="8763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6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538"/>
            <a:ext cx="8839200" cy="463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6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315200" cy="865573"/>
          </a:xfrm>
        </p:spPr>
        <p:txBody>
          <a:bodyPr/>
          <a:lstStyle/>
          <a:p>
            <a:r>
              <a:rPr lang="en-US" dirty="0" smtClean="0"/>
              <a:t>Commonly used Registers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0150"/>
            <a:ext cx="7696200" cy="3657600"/>
          </a:xfrm>
        </p:spPr>
        <p:txBody>
          <a:bodyPr>
            <a:noAutofit/>
          </a:bodyPr>
          <a:lstStyle/>
          <a:p>
            <a:r>
              <a:rPr lang="en-US" b="1" dirty="0"/>
              <a:t>Accumulator</a:t>
            </a:r>
            <a:r>
              <a:rPr lang="en-US" dirty="0"/>
              <a:t>: This is the most common register, used to store data taken out from the memory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General Purpose Registers</a:t>
            </a:r>
            <a:r>
              <a:rPr lang="en-US" dirty="0"/>
              <a:t>: This is used to store data intermediate results during program execution. It can be accessed via assembly programming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b="1" dirty="0" smtClean="0"/>
              <a:t>Data Register : </a:t>
            </a:r>
            <a:r>
              <a:rPr lang="en-US" dirty="0" smtClean="0"/>
              <a:t>These </a:t>
            </a:r>
            <a:r>
              <a:rPr lang="en-US" dirty="0"/>
              <a:t>registers only holds the </a:t>
            </a:r>
            <a:r>
              <a:rPr lang="en-US" dirty="0" smtClean="0"/>
              <a:t>data. The </a:t>
            </a:r>
            <a:r>
              <a:rPr lang="en-US" dirty="0"/>
              <a:t>restriction of these registers is, these can not be used for operand address calculation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Control / Status - Special </a:t>
            </a:r>
            <a:r>
              <a:rPr lang="en-US" b="1" dirty="0"/>
              <a:t>Purpose Registers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001000" cy="3276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 smtClean="0"/>
              <a:t>Users </a:t>
            </a:r>
            <a:r>
              <a:rPr lang="en-US" sz="2400" dirty="0"/>
              <a:t>do not access these registers. These registers are for Computer system,</a:t>
            </a:r>
          </a:p>
          <a:p>
            <a:pPr lvl="1" algn="just"/>
            <a:r>
              <a:rPr lang="en-US" sz="2000" b="1" dirty="0">
                <a:solidFill>
                  <a:schemeClr val="tx2"/>
                </a:solidFill>
              </a:rPr>
              <a:t>MAR: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dirty="0"/>
              <a:t>Memory Address Register are those registers that holds the address for memory unit.</a:t>
            </a:r>
          </a:p>
          <a:p>
            <a:pPr lvl="1" algn="just"/>
            <a:r>
              <a:rPr lang="en-US" sz="2000" b="1" dirty="0" smtClean="0">
                <a:solidFill>
                  <a:schemeClr val="tx2"/>
                </a:solidFill>
              </a:rPr>
              <a:t>MBR/MDR: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Memory Buffer Register stores instruction and data received from the memory and sent from the memory.</a:t>
            </a:r>
          </a:p>
          <a:p>
            <a:pPr lvl="1" algn="just"/>
            <a:r>
              <a:rPr lang="en-US" sz="2000" b="1" dirty="0">
                <a:solidFill>
                  <a:schemeClr val="tx2"/>
                </a:solidFill>
              </a:rPr>
              <a:t>PC: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Program Counter </a:t>
            </a:r>
            <a:r>
              <a:rPr lang="en-US" sz="2000" dirty="0" smtClean="0"/>
              <a:t>holds the </a:t>
            </a:r>
            <a:r>
              <a:rPr lang="en-US" sz="2000" dirty="0"/>
              <a:t>address of the next instruction to be read from memory after the current instruction is executed</a:t>
            </a:r>
            <a:r>
              <a:rPr lang="en-US" sz="2000" dirty="0" smtClean="0"/>
              <a:t>.</a:t>
            </a:r>
          </a:p>
          <a:p>
            <a:pPr lvl="1" algn="just"/>
            <a:r>
              <a:rPr lang="en-US" sz="2000" b="1" dirty="0" smtClean="0">
                <a:solidFill>
                  <a:schemeClr val="tx2"/>
                </a:solidFill>
              </a:rPr>
              <a:t>IR</a:t>
            </a:r>
            <a:r>
              <a:rPr lang="en-US" sz="2000" b="1" dirty="0">
                <a:solidFill>
                  <a:schemeClr val="tx2"/>
                </a:solidFill>
              </a:rPr>
              <a:t>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Instruction Register holds the instruction to be executed</a:t>
            </a:r>
            <a:r>
              <a:rPr lang="en-US" sz="2000" dirty="0" smtClean="0"/>
              <a:t>.</a:t>
            </a:r>
          </a:p>
          <a:p>
            <a:pPr lvl="1" algn="just"/>
            <a:endParaRPr lang="en-US" sz="2000" dirty="0"/>
          </a:p>
          <a:p>
            <a:pPr marL="342900" lvl="1" indent="0" algn="just">
              <a:buNone/>
            </a:pPr>
            <a:r>
              <a:rPr lang="en-US" sz="2000" dirty="0" smtClean="0"/>
              <a:t>1000 :</a:t>
            </a:r>
            <a:r>
              <a:rPr lang="en-US" sz="2000" dirty="0" err="1" smtClean="0"/>
              <a:t>Int</a:t>
            </a:r>
            <a:r>
              <a:rPr lang="en-US" sz="2000" dirty="0" smtClean="0"/>
              <a:t> a =5;</a:t>
            </a:r>
          </a:p>
          <a:p>
            <a:pPr marL="342900" lvl="1" indent="0" algn="just">
              <a:buNone/>
            </a:pPr>
            <a:r>
              <a:rPr lang="en-US" sz="2000" dirty="0" smtClean="0"/>
              <a:t>1004:Int c = a+10;</a:t>
            </a:r>
            <a:endParaRPr lang="en-US" sz="2000" dirty="0"/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87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742950"/>
            <a:ext cx="8553450" cy="34290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tx2"/>
                </a:solidFill>
              </a:rPr>
              <a:t>Parity Flag (PF)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indicates the total number of 1-bits in the result obtained from an arithmetic operation. </a:t>
            </a:r>
            <a:r>
              <a:rPr lang="en-US" sz="1800" dirty="0" smtClean="0"/>
              <a:t>    </a:t>
            </a:r>
            <a:endParaRPr lang="en-US" sz="1800" b="1" dirty="0" smtClean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Sign </a:t>
            </a:r>
            <a:r>
              <a:rPr lang="en-US" sz="1800" b="1" dirty="0">
                <a:solidFill>
                  <a:schemeClr val="tx2"/>
                </a:solidFill>
              </a:rPr>
              <a:t>Flag (SF)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shows the sign of the result of an arithmetic operation. This flag is set according to the sign of a data item following the arithmetic operation. </a:t>
            </a:r>
            <a:endParaRPr lang="en-US" sz="1800" dirty="0" smtClean="0"/>
          </a:p>
          <a:p>
            <a:pPr algn="just"/>
            <a:endParaRPr lang="en-US" sz="1800" b="1" dirty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Zero </a:t>
            </a:r>
            <a:r>
              <a:rPr lang="en-US" sz="1800" b="1" dirty="0">
                <a:solidFill>
                  <a:schemeClr val="tx2"/>
                </a:solidFill>
              </a:rPr>
              <a:t>Flag (ZF)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indicates the result of an arithmetic or comparison operation. A nonzero result clears the zero flag to 0, and a zero result sets it to 1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b="1" dirty="0">
                <a:solidFill>
                  <a:schemeClr val="tx2"/>
                </a:solidFill>
              </a:rPr>
              <a:t>Auxiliary Carry Flag (AF)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contains the carry from bit 3 to bit 4 following an arithmetic operation; </a:t>
            </a:r>
            <a:endParaRPr lang="en-US" sz="1800" dirty="0" smtClean="0"/>
          </a:p>
          <a:p>
            <a:pPr algn="just"/>
            <a:endParaRPr lang="en-US" sz="1800" b="1" dirty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Carry </a:t>
            </a:r>
            <a:r>
              <a:rPr lang="en-US" sz="1800" b="1" dirty="0">
                <a:solidFill>
                  <a:schemeClr val="tx2"/>
                </a:solidFill>
              </a:rPr>
              <a:t>Flag (CF)</a:t>
            </a:r>
            <a:r>
              <a:rPr lang="en-US" sz="1800" dirty="0">
                <a:solidFill>
                  <a:schemeClr val="tx2"/>
                </a:solidFill>
              </a:rPr>
              <a:t> − It </a:t>
            </a:r>
            <a:r>
              <a:rPr lang="en-US" sz="1800" dirty="0"/>
              <a:t>contains the carry of 0 or 1 from a high-order bit (leftmost) after an arithmetic operation. It also stores the contents of last bit of a </a:t>
            </a:r>
            <a:r>
              <a:rPr lang="en-US" sz="1800" i="1" dirty="0"/>
              <a:t>shift</a:t>
            </a:r>
            <a:r>
              <a:rPr lang="en-US" sz="1800" dirty="0"/>
              <a:t> or </a:t>
            </a:r>
            <a:r>
              <a:rPr lang="en-US" sz="1800" i="1" dirty="0"/>
              <a:t>rotate</a:t>
            </a:r>
            <a:r>
              <a:rPr lang="en-US" sz="1800" dirty="0"/>
              <a:t> operation.</a:t>
            </a:r>
          </a:p>
          <a:p>
            <a:pPr algn="just"/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-171450"/>
            <a:ext cx="61722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 smtClean="0"/>
              <a:t>Control / Status registers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5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95250"/>
            <a:ext cx="61722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Control /Status registers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895350"/>
            <a:ext cx="8534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33363" algn="just"/>
            <a:r>
              <a:rPr lang="en-US" b="1" dirty="0" smtClean="0">
                <a:solidFill>
                  <a:schemeClr val="tx2"/>
                </a:solidFill>
              </a:rPr>
              <a:t>Program status word (PSW): </a:t>
            </a:r>
            <a:r>
              <a:rPr lang="en-US" dirty="0" smtClean="0"/>
              <a:t>This register contains status information. This also contains condition codes as well as some status information. 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Overflow Flag (OF)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indicates the overflow of a high-order bit (leftmost bit) of data after a signed arithmetic operation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Direction Flag (DF)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determines left or right direction for moving or comparing string data.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Interrupt Flag (IF)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determines whether the external interrupts like keyboard entry, etc., are to be ignored or processed.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Trap Flag (TF)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allows setting the operation of the processor in single-step mode. The DEBUG program we used sets the trap flag, so we could step through the execution one instruction at a time.</a:t>
            </a:r>
          </a:p>
          <a:p>
            <a:pPr indent="-233363" algn="just"/>
            <a:endParaRPr lang="en-US" dirty="0" smtClean="0"/>
          </a:p>
          <a:p>
            <a:pPr marL="233363" indent="-233363" algn="just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47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0"/>
            <a:ext cx="7924800" cy="865573"/>
          </a:xfrm>
        </p:spPr>
        <p:txBody>
          <a:bodyPr>
            <a:normAutofit/>
          </a:bodyPr>
          <a:lstStyle/>
          <a:p>
            <a:r>
              <a:rPr lang="en-US" dirty="0"/>
              <a:t>Processor </a:t>
            </a:r>
            <a:r>
              <a:rPr lang="en-US" dirty="0" smtClean="0"/>
              <a:t>Registers – Intel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76350"/>
            <a:ext cx="8153400" cy="2654645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There </a:t>
            </a:r>
            <a:r>
              <a:rPr lang="en-US" dirty="0"/>
              <a:t>are ten 32-bit and six 16-bit processor registers in </a:t>
            </a:r>
            <a:r>
              <a:rPr lang="en-US" dirty="0" smtClean="0"/>
              <a:t>IA-32 architecture</a:t>
            </a:r>
            <a:r>
              <a:rPr lang="en-US" dirty="0"/>
              <a:t>. The registers are grouped into three categories −</a:t>
            </a:r>
          </a:p>
          <a:p>
            <a:pPr lvl="1" algn="just"/>
            <a:r>
              <a:rPr lang="en-US" dirty="0"/>
              <a:t>General registers,</a:t>
            </a:r>
          </a:p>
          <a:p>
            <a:pPr lvl="1" algn="just"/>
            <a:r>
              <a:rPr lang="en-US" dirty="0"/>
              <a:t>Control registers, </a:t>
            </a:r>
          </a:p>
          <a:p>
            <a:pPr lvl="1" algn="just"/>
            <a:r>
              <a:rPr lang="en-US" dirty="0"/>
              <a:t>Segment registers</a:t>
            </a:r>
            <a:r>
              <a:rPr lang="en-US" dirty="0" smtClean="0"/>
              <a:t>.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The general registers are further divided into the following groups −</a:t>
            </a:r>
          </a:p>
          <a:p>
            <a:pPr lvl="1" algn="just"/>
            <a:r>
              <a:rPr lang="en-US" dirty="0"/>
              <a:t>Data registers,</a:t>
            </a:r>
          </a:p>
          <a:p>
            <a:pPr lvl="1" algn="just"/>
            <a:r>
              <a:rPr lang="en-US" dirty="0"/>
              <a:t>Pointer registers, </a:t>
            </a:r>
            <a:endParaRPr lang="en-US" dirty="0" smtClean="0"/>
          </a:p>
          <a:p>
            <a:pPr lvl="1" algn="just"/>
            <a:r>
              <a:rPr lang="en-US" dirty="0" smtClean="0"/>
              <a:t>Index </a:t>
            </a:r>
            <a:r>
              <a:rPr lang="en-US" dirty="0"/>
              <a:t>registers.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7315200" cy="865573"/>
          </a:xfrm>
        </p:spPr>
        <p:txBody>
          <a:bodyPr/>
          <a:lstStyle/>
          <a:p>
            <a:r>
              <a:rPr lang="en-US" dirty="0" smtClean="0"/>
              <a:t>Data 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 descr="Data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38350"/>
            <a:ext cx="53530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667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dirty="0"/>
              <a:t>Pointer Registers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7905750" cy="3276600"/>
          </a:xfrm>
        </p:spPr>
        <p:txBody>
          <a:bodyPr>
            <a:no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pointer registers are 32-bit EIP, ESP, and EBP registers and corresponding 16-bit right portions IP, SP, and BP. There are three categories of pointer registers </a:t>
            </a:r>
            <a:r>
              <a:rPr lang="en-US" sz="1400" dirty="0" smtClean="0"/>
              <a:t>−</a:t>
            </a:r>
          </a:p>
          <a:p>
            <a:endParaRPr lang="en-US" sz="1400" dirty="0"/>
          </a:p>
          <a:p>
            <a:r>
              <a:rPr lang="en-US" sz="1400" b="1" dirty="0"/>
              <a:t>Instruction Pointer (IP)</a:t>
            </a:r>
            <a:r>
              <a:rPr lang="en-US" sz="1400" dirty="0"/>
              <a:t> − The 16-bit IP register stores the offset address of the next instruction to be executed.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dirty="0" smtClean="0"/>
              <a:t>Stack </a:t>
            </a:r>
            <a:r>
              <a:rPr lang="en-US" sz="1400" b="1" dirty="0"/>
              <a:t>Pointer (SP)</a:t>
            </a:r>
            <a:r>
              <a:rPr lang="en-US" sz="1400" dirty="0"/>
              <a:t> − The 16-bit SP register provides the offset value within the program stack. </a:t>
            </a:r>
            <a:endParaRPr lang="en-US" sz="1400" dirty="0" smtClean="0"/>
          </a:p>
          <a:p>
            <a:endParaRPr lang="en-US" sz="1400" b="1" dirty="0"/>
          </a:p>
          <a:p>
            <a:r>
              <a:rPr lang="en-US" sz="1400" b="1" dirty="0" smtClean="0"/>
              <a:t>Base </a:t>
            </a:r>
            <a:r>
              <a:rPr lang="en-US" sz="1400" b="1" dirty="0"/>
              <a:t>Pointer (BP)</a:t>
            </a:r>
            <a:r>
              <a:rPr lang="en-US" sz="1400" dirty="0"/>
              <a:t> − The 16-bit BP register mainly helps in referencing the parameter variables passed to a subroutine. The address in SS register is combined with the offset in BP to get the location of the parameter. </a:t>
            </a:r>
          </a:p>
        </p:txBody>
      </p:sp>
      <p:pic>
        <p:nvPicPr>
          <p:cNvPr id="22530" name="Picture 2" descr="Pointer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90950"/>
            <a:ext cx="3333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Hardware components</a:t>
            </a:r>
            <a:endParaRPr lang="en-IN" dirty="0"/>
          </a:p>
        </p:txBody>
      </p:sp>
      <p:pic>
        <p:nvPicPr>
          <p:cNvPr id="34822" name="Picture 6" descr="Computer Hardware Training | FREE Guide and Review on the Major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511" y="895350"/>
            <a:ext cx="3537983" cy="240315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971550"/>
            <a:ext cx="5410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48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7315200" cy="865573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458200" cy="35814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Some of these data registers have specific use in arithmetical operations</a:t>
            </a:r>
            <a:r>
              <a:rPr lang="en-US" dirty="0" smtClean="0"/>
              <a:t>. Add X,20  x= 10</a:t>
            </a:r>
            <a:endParaRPr lang="en-US" dirty="0"/>
          </a:p>
          <a:p>
            <a:pPr algn="just">
              <a:lnSpc>
                <a:spcPct val="170000"/>
              </a:lnSpc>
            </a:pPr>
            <a:r>
              <a:rPr lang="en-US" b="1" dirty="0"/>
              <a:t>AX is the primary accumulator</a:t>
            </a:r>
            <a:r>
              <a:rPr lang="en-US" dirty="0"/>
              <a:t>; it is used in input/output and most arithmetic instructions. For example, in multiplication operation, one operand is stored in EAX or AX or AL register according to the size of the operand.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BX is known as the base register</a:t>
            </a:r>
            <a:r>
              <a:rPr lang="en-US" dirty="0"/>
              <a:t>, as it could be used in indexed addressing</a:t>
            </a:r>
            <a:r>
              <a:rPr lang="en-US" dirty="0" smtClean="0"/>
              <a:t>.</a:t>
            </a:r>
            <a:endParaRPr lang="en-US" dirty="0"/>
          </a:p>
          <a:p>
            <a:pPr algn="just">
              <a:lnSpc>
                <a:spcPct val="170000"/>
              </a:lnSpc>
            </a:pPr>
            <a:r>
              <a:rPr lang="en-US" b="1" dirty="0"/>
              <a:t>CX is known as the count register</a:t>
            </a:r>
            <a:r>
              <a:rPr lang="en-US" dirty="0"/>
              <a:t>, as the ECX, CX registers store the loop count in iterative operations.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DX is known as the data register</a:t>
            </a:r>
            <a:r>
              <a:rPr lang="en-US" dirty="0"/>
              <a:t>. It is also used in input/output operations. It is also used with AX register along with DX for multiply and divide operations involving large values.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0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315200" cy="865573"/>
          </a:xfrm>
        </p:spPr>
        <p:txBody>
          <a:bodyPr>
            <a:normAutofit/>
          </a:bodyPr>
          <a:lstStyle/>
          <a:p>
            <a:r>
              <a:rPr lang="en-US" dirty="0"/>
              <a:t>Index </a:t>
            </a:r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382000" cy="265464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32-bit index registers, ESI and EDI, and their 16-bit rightmost portions. </a:t>
            </a:r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/>
              <a:t>and DI, are used for indexed addressing and sometimes used in addition and subtraction.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sets of index pointers </a:t>
            </a:r>
            <a:r>
              <a:rPr lang="en-US" dirty="0" smtClean="0"/>
              <a:t>−</a:t>
            </a:r>
          </a:p>
          <a:p>
            <a:pPr lvl="1"/>
            <a:r>
              <a:rPr lang="en-US" b="1" dirty="0" smtClean="0"/>
              <a:t>Source </a:t>
            </a:r>
            <a:r>
              <a:rPr lang="en-US" b="1" dirty="0"/>
              <a:t>Index (SI)</a:t>
            </a:r>
            <a:r>
              <a:rPr lang="en-US" dirty="0"/>
              <a:t> − It is used as source index for string operations.</a:t>
            </a:r>
          </a:p>
          <a:p>
            <a:pPr lvl="1"/>
            <a:r>
              <a:rPr lang="en-US" b="1" dirty="0"/>
              <a:t>Destination Index (DI)</a:t>
            </a:r>
            <a:r>
              <a:rPr lang="en-US" dirty="0"/>
              <a:t> − It is used as destination index for string operations.</a:t>
            </a:r>
          </a:p>
          <a:p>
            <a:endParaRPr lang="en-US" dirty="0"/>
          </a:p>
        </p:txBody>
      </p:sp>
      <p:pic>
        <p:nvPicPr>
          <p:cNvPr id="23554" name="Picture 2" descr="Index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81350"/>
            <a:ext cx="482683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276350"/>
            <a:ext cx="6172200" cy="9144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8086 Microprocessor</a:t>
            </a:r>
            <a:br>
              <a:rPr lang="en-IN" dirty="0" smtClean="0"/>
            </a:br>
            <a:r>
              <a:rPr lang="en-IN" dirty="0" smtClean="0"/>
              <a:t>Register Organization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1950"/>
            <a:ext cx="1219200" cy="4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3127"/>
            <a:ext cx="7315200" cy="73222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Register File with 3 Access Ports - Symbol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7750"/>
            <a:ext cx="5610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9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451350"/>
            <a:ext cx="1524000" cy="55190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1600" dirty="0" smtClean="0"/>
              <a:t>Data Out A</a:t>
            </a:r>
            <a:endParaRPr lang="en-US" sz="1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10416"/>
          <a:stretch/>
        </p:blipFill>
        <p:spPr bwMode="auto">
          <a:xfrm>
            <a:off x="152400" y="209550"/>
            <a:ext cx="8763000" cy="43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1600" y="4458244"/>
            <a:ext cx="1524000" cy="55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1600" dirty="0" smtClean="0"/>
              <a:t>Data Out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95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Instructions, Operands, </a:t>
            </a:r>
            <a:r>
              <a:rPr lang="en-US" b="1" dirty="0" smtClean="0"/>
              <a:t>Opcodes and </a:t>
            </a:r>
            <a:r>
              <a:rPr lang="en-US" b="1" dirty="0"/>
              <a:t>Addressing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226" y="1123950"/>
            <a:ext cx="7467600" cy="3379470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Instructions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operations performed by the CPU. </a:t>
            </a:r>
            <a:endParaRPr lang="en-US" sz="1600" dirty="0" smtClean="0"/>
          </a:p>
          <a:p>
            <a:r>
              <a:rPr lang="en-US" sz="1600" b="1" dirty="0" smtClean="0">
                <a:solidFill>
                  <a:schemeClr val="tx2"/>
                </a:solidFill>
              </a:rPr>
              <a:t>Operands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entities operated upon by the instruction</a:t>
            </a:r>
            <a:r>
              <a:rPr lang="en-US" sz="1600" dirty="0" smtClean="0"/>
              <a:t>.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An opcode </a:t>
            </a:r>
            <a:r>
              <a:rPr lang="en-US" sz="1600" dirty="0"/>
              <a:t>is short for 'Operation Code'. </a:t>
            </a:r>
            <a:endParaRPr lang="en-US" sz="1600" dirty="0" smtClean="0"/>
          </a:p>
          <a:p>
            <a:r>
              <a:rPr lang="en-US" sz="1600" b="1" dirty="0" smtClean="0">
                <a:solidFill>
                  <a:schemeClr val="tx2"/>
                </a:solidFill>
              </a:rPr>
              <a:t>Addresses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the locations in memory of specified data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In assembly language mnemonic form an opcode is a command such as MOV or ADD or JMP.</a:t>
            </a:r>
          </a:p>
          <a:p>
            <a:pPr marL="45720" indent="0" algn="ctr"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MOV </a:t>
            </a:r>
            <a:r>
              <a:rPr lang="en-US" sz="1800" b="1" dirty="0">
                <a:solidFill>
                  <a:schemeClr val="tx2"/>
                </a:solidFill>
              </a:rPr>
              <a:t>AL, </a:t>
            </a:r>
            <a:r>
              <a:rPr lang="en-US" sz="1800" b="1" dirty="0" smtClean="0">
                <a:solidFill>
                  <a:schemeClr val="tx2"/>
                </a:solidFill>
              </a:rPr>
              <a:t>34h           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smtClean="0"/>
              <a:t>In this ex., the </a:t>
            </a:r>
            <a:r>
              <a:rPr lang="en-US" sz="1600" dirty="0"/>
              <a:t>operands are the register named AL and the value 34 hex.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89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1" y="168514"/>
            <a:ext cx="6477000" cy="47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614"/>
            <a:ext cx="7315200" cy="865573"/>
          </a:xfrm>
        </p:spPr>
        <p:txBody>
          <a:bodyPr/>
          <a:lstStyle/>
          <a:p>
            <a:r>
              <a:rPr lang="en-US" b="1" dirty="0"/>
              <a:t>Text Book(s)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0782" y="1485900"/>
            <a:ext cx="5354782" cy="3291840"/>
          </a:xfrm>
        </p:spPr>
        <p:txBody>
          <a:bodyPr>
            <a:normAutofit/>
          </a:bodyPr>
          <a:lstStyle/>
          <a:p>
            <a:r>
              <a:rPr lang="en-US" sz="2000" dirty="0"/>
              <a:t>David A. Patterson and . John L. Hennessy ―Computer Organization and Design-The Hardware/Software Interface‖ 5th edition, Morgan Kaufmann, 2011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Carl </a:t>
            </a:r>
            <a:r>
              <a:rPr lang="en-US" sz="2000" dirty="0" err="1"/>
              <a:t>Hamacher</a:t>
            </a:r>
            <a:r>
              <a:rPr lang="en-US" sz="2000" dirty="0"/>
              <a:t>, </a:t>
            </a:r>
            <a:r>
              <a:rPr lang="en-US" sz="2000" dirty="0" err="1"/>
              <a:t>Zvonko</a:t>
            </a:r>
            <a:r>
              <a:rPr lang="en-US" sz="2000" dirty="0"/>
              <a:t> </a:t>
            </a:r>
            <a:r>
              <a:rPr lang="en-US" sz="2000" dirty="0" err="1"/>
              <a:t>Vranesic</a:t>
            </a:r>
            <a:r>
              <a:rPr lang="en-US" sz="2000" dirty="0"/>
              <a:t>, </a:t>
            </a:r>
            <a:r>
              <a:rPr lang="en-US" sz="2000" dirty="0" err="1"/>
              <a:t>Safwat</a:t>
            </a:r>
            <a:r>
              <a:rPr lang="en-US" sz="2000" dirty="0"/>
              <a:t> </a:t>
            </a:r>
            <a:r>
              <a:rPr lang="en-US" sz="2000" dirty="0" err="1"/>
              <a:t>Zaky</a:t>
            </a:r>
            <a:r>
              <a:rPr lang="en-US" sz="2000" dirty="0"/>
              <a:t>, Computer organization, Mc </a:t>
            </a:r>
            <a:r>
              <a:rPr lang="en-US" sz="2000" dirty="0" err="1"/>
              <a:t>Graw</a:t>
            </a:r>
            <a:r>
              <a:rPr lang="en-US" sz="2000" dirty="0"/>
              <a:t> Hill, Fifth edition ,Reprint 2011.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D643-403A-4D16-B976-3455FD725FB0}" type="datetime3">
              <a:rPr lang="en-US" smtClean="0"/>
              <a:t>15 December 2021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1614"/>
            <a:ext cx="2895600" cy="255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94710"/>
            <a:ext cx="29510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1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/>
          <a:lstStyle/>
          <a:p>
            <a:r>
              <a:rPr lang="en-US" b="1" dirty="0"/>
              <a:t>Reference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81150"/>
            <a:ext cx="5791200" cy="2654645"/>
          </a:xfrm>
        </p:spPr>
        <p:txBody>
          <a:bodyPr/>
          <a:lstStyle/>
          <a:p>
            <a:r>
              <a:rPr lang="en-US" dirty="0"/>
              <a:t>W. Stallings, Computer organization and architecture, Prentice-Hall, 8th edition, 2009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04950"/>
            <a:ext cx="2952750" cy="29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4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765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Time for Discussion</a:t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Any Queries??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6083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95250"/>
            <a:ext cx="8660939" cy="51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621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97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Software components</a:t>
            </a:r>
            <a:endParaRPr lang="en-IN" dirty="0"/>
          </a:p>
        </p:txBody>
      </p:sp>
      <p:pic>
        <p:nvPicPr>
          <p:cNvPr id="52235" name="Picture 11" descr="Zijue Softwares Kama Sehemu Ya Computer | Software Components ..."/>
          <p:cNvPicPr>
            <a:picLocks noChangeAspect="1" noChangeArrowheads="1"/>
          </p:cNvPicPr>
          <p:nvPr/>
        </p:nvPicPr>
        <p:blipFill>
          <a:blip r:embed="rId3"/>
          <a:srcRect l="12180" t="24324" r="7126"/>
          <a:stretch>
            <a:fillRect/>
          </a:stretch>
        </p:blipFill>
        <p:spPr bwMode="auto">
          <a:xfrm>
            <a:off x="685800" y="819150"/>
            <a:ext cx="7843157" cy="4143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2" ma:contentTypeDescription="Create a new document." ma:contentTypeScope="" ma:versionID="607c0016ddcdc6d8dce74a8843b43174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3984c9aaa21a942eebc8c95f5575fa7a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FECD50-74BA-415D-97BF-09A9FC1989BB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2ee5d35-af58-48ff-a815-76a0e2d702fd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D4B7994-194D-450F-B2FA-B9633141D5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B7BE1-1078-413B-BDE1-CC1C947E24E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8060</TotalTime>
  <Words>1350</Words>
  <Application>Microsoft Office PowerPoint</Application>
  <PresentationFormat>On-screen Show (16:9)</PresentationFormat>
  <Paragraphs>210</Paragraphs>
  <Slides>80</Slides>
  <Notes>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Text Book(s)</vt:lpstr>
      <vt:lpstr>Reference Book</vt:lpstr>
      <vt:lpstr>Introduction to computer systems </vt:lpstr>
      <vt:lpstr>Introduction to computer systems</vt:lpstr>
      <vt:lpstr>Introduction to computer systems</vt:lpstr>
      <vt:lpstr>Hardware components</vt:lpstr>
      <vt:lpstr>PowerPoint Presentation</vt:lpstr>
      <vt:lpstr>Software components</vt:lpstr>
      <vt:lpstr>What is computer architecture?</vt:lpstr>
      <vt:lpstr>What is computer organization?</vt:lpstr>
      <vt:lpstr>PowerPoint Presentation</vt:lpstr>
      <vt:lpstr>Functions of a computer</vt:lpstr>
      <vt:lpstr>Functional components of a computer</vt:lpstr>
      <vt:lpstr>Functional components of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CPU</vt:lpstr>
      <vt:lpstr>Input unit</vt:lpstr>
      <vt:lpstr>Output unit</vt:lpstr>
      <vt:lpstr>System interconnection</vt:lpstr>
      <vt:lpstr>PowerPoint Presentation</vt:lpstr>
      <vt:lpstr>Where operating system will be stored inn Computer?  Post your answer in chat box</vt:lpstr>
      <vt:lpstr>Where operating system will be stored in Computer?</vt:lpstr>
      <vt:lpstr>Functional  Components of a Computer</vt:lpstr>
      <vt:lpstr>PowerPoint Presentation</vt:lpstr>
      <vt:lpstr>PowerPoint Presentation</vt:lpstr>
      <vt:lpstr>PowerPoint Presentation</vt:lpstr>
      <vt:lpstr>What is RAM? </vt:lpstr>
      <vt:lpstr>PowerPoint Presentation</vt:lpstr>
      <vt:lpstr>ROM (Read Only Memory)</vt:lpstr>
      <vt:lpstr>PowerPoint Presentation</vt:lpstr>
      <vt:lpstr>PowerPoint Presentation</vt:lpstr>
      <vt:lpstr>PowerPoint Presentation</vt:lpstr>
      <vt:lpstr>When your computer is turned on how the Operating System will start its functionality???</vt:lpstr>
      <vt:lpstr>When your computer is turned on how the Operating System will start its functionality???</vt:lpstr>
      <vt:lpstr>Interconnection of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Registers and register files </vt:lpstr>
      <vt:lpstr>Registers</vt:lpstr>
      <vt:lpstr>D-type Flip-Flop Circuit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Commonly used Registers </vt:lpstr>
      <vt:lpstr>Control / Status - Special Purpose Registers:</vt:lpstr>
      <vt:lpstr>PowerPoint Presentation</vt:lpstr>
      <vt:lpstr>Control /Status registers</vt:lpstr>
      <vt:lpstr>Processor Registers – Intel Architecture</vt:lpstr>
      <vt:lpstr>Data Registers</vt:lpstr>
      <vt:lpstr>Pointer Registers </vt:lpstr>
      <vt:lpstr>Data Registers</vt:lpstr>
      <vt:lpstr>Index Registers</vt:lpstr>
      <vt:lpstr>8086 Microprocessor Register Organization</vt:lpstr>
      <vt:lpstr>Register File with 3 Access Ports - Symbol</vt:lpstr>
      <vt:lpstr>PowerPoint Presentation</vt:lpstr>
      <vt:lpstr>Instructions, Operands, Opcodes and Addressing </vt:lpstr>
      <vt:lpstr>PowerPoint Presentation</vt:lpstr>
      <vt:lpstr>Text Book(s)</vt:lpstr>
      <vt:lpstr>Reference Books</vt:lpstr>
      <vt:lpstr>Time for Discussion  Any Queries??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vitbpl</dc:creator>
  <cp:lastModifiedBy>Sujay Doshi</cp:lastModifiedBy>
  <cp:revision>357</cp:revision>
  <cp:lastPrinted>2020-07-15T19:24:03Z</cp:lastPrinted>
  <dcterms:created xsi:type="dcterms:W3CDTF">2006-08-16T00:00:00Z</dcterms:created>
  <dcterms:modified xsi:type="dcterms:W3CDTF">2021-12-15T05:21:05Z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</Properties>
</file>